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 Slab"/>
      <p:regular r:id="rId30"/>
      <p:bold r:id="rId31"/>
    </p:embeddedFont>
    <p:embeddedFont>
      <p:font typeface="League Spartan"/>
      <p:regular r:id="rId32"/>
      <p:bold r:id="rId33"/>
    </p:embeddedFont>
    <p:embeddedFont>
      <p:font typeface="Roboto Slab ExtraLight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Poppins"/>
      <p:regular r:id="rId40"/>
      <p:bold r:id="rId41"/>
      <p:italic r:id="rId42"/>
      <p:boldItalic r:id="rId43"/>
    </p:embeddedFont>
    <p:embeddedFont>
      <p:font typeface="Lato Light"/>
      <p:regular r:id="rId44"/>
      <p:bold r:id="rId45"/>
      <p:italic r:id="rId46"/>
      <p:boldItalic r:id="rId47"/>
    </p:embeddedFont>
    <p:embeddedFont>
      <p:font typeface="Open Sans Medium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44" Type="http://schemas.openxmlformats.org/officeDocument/2006/relationships/font" Target="fonts/LatoLight-regular.fntdata"/><Relationship Id="rId43" Type="http://schemas.openxmlformats.org/officeDocument/2006/relationships/font" Target="fonts/Poppins-boldItalic.fntdata"/><Relationship Id="rId46" Type="http://schemas.openxmlformats.org/officeDocument/2006/relationships/font" Target="fonts/LatoLight-italic.fntdata"/><Relationship Id="rId45" Type="http://schemas.openxmlformats.org/officeDocument/2006/relationships/font" Target="fonts/La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Medium-regular.fntdata"/><Relationship Id="rId47" Type="http://schemas.openxmlformats.org/officeDocument/2006/relationships/font" Target="fonts/LatoLight-boldItalic.fntdata"/><Relationship Id="rId49" Type="http://schemas.openxmlformats.org/officeDocument/2006/relationships/font" Target="fonts/Open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-bold.fntdata"/><Relationship Id="rId30" Type="http://schemas.openxmlformats.org/officeDocument/2006/relationships/font" Target="fonts/RobotoSlab-regular.fntdata"/><Relationship Id="rId33" Type="http://schemas.openxmlformats.org/officeDocument/2006/relationships/font" Target="fonts/LeagueSpartan-bold.fntdata"/><Relationship Id="rId32" Type="http://schemas.openxmlformats.org/officeDocument/2006/relationships/font" Target="fonts/LeagueSpartan-regular.fntdata"/><Relationship Id="rId35" Type="http://schemas.openxmlformats.org/officeDocument/2006/relationships/font" Target="fonts/RobotoSlabExtraLight-bold.fntdata"/><Relationship Id="rId34" Type="http://schemas.openxmlformats.org/officeDocument/2006/relationships/font" Target="fonts/RobotoSlabExtraLight-regular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Medium-boldItalic.fntdata"/><Relationship Id="rId50" Type="http://schemas.openxmlformats.org/officeDocument/2006/relationships/font" Target="fonts/OpenSans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Web application on helping people reduce plastic consumption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39f4bc90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39f4bc90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39f4bc90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39f4bc90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39f4bc90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39f4bc90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39f4bc905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39f4bc905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39f4bc905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39f4bc90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39f4bc90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39f4bc90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39f4bc90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a39f4bc90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39f4bc905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39f4bc905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39f4bc905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39f4bc905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39f4bc905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39f4bc90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SLIDES_API41202039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SLIDES_API41202039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39f4bc905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39f4bc90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39f4bc90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39f4bc90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39f4bc905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39f4bc905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39f4bc90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39f4bc90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SLIDES_API321092385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SLIDES_API321092385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SLIDES_API32109238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SLIDES_API32109238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39f4bc90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39f4bc90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39f4bc9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39f4bc9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39f4bc90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39f4bc90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39f4bc90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39f4bc90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39f4bc90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39f4bc90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40605b06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40605b06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632175" y="1717350"/>
            <a:ext cx="5520900" cy="26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13464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8" name="Google Shape;78;p15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5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4722075" y="1959150"/>
            <a:ext cx="3589800" cy="27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6" name="Google Shape;96;p17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7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9" name="Google Shape;99;p17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7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01" name="Google Shape;101;p17"/>
          <p:cNvSpPr txBox="1"/>
          <p:nvPr>
            <p:ph idx="3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>
            <p:ph idx="4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b="1" sz="5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4" name="Google Shape;114;p18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642700" y="1723725"/>
            <a:ext cx="37638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8" name="Google Shape;128;p20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0" name="Google Shape;130;p20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sz="2000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1" name="Google Shape;131;p20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2" name="Google Shape;132;p20"/>
          <p:cNvSpPr/>
          <p:nvPr>
            <p:ph idx="3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33" name="Google Shape;133;p20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39" name="Google Shape;13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mc:AlternateContent>
    <mc:Choice Requires="p14">
      <p:transition spd="slow" p14:dur="25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27.jpg"/><Relationship Id="rId5" Type="http://schemas.openxmlformats.org/officeDocument/2006/relationships/image" Target="../media/image6.jpg"/><Relationship Id="rId6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ctrTitle"/>
          </p:nvPr>
        </p:nvSpPr>
        <p:spPr>
          <a:xfrm>
            <a:off x="1617150" y="805000"/>
            <a:ext cx="5846400" cy="18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Web application to help people reduce </a:t>
            </a:r>
            <a:r>
              <a:rPr lang="en" sz="3300"/>
              <a:t>plastic</a:t>
            </a:r>
            <a:r>
              <a:rPr lang="en" sz="3300"/>
              <a:t> consumption</a:t>
            </a:r>
            <a:endParaRPr sz="3300"/>
          </a:p>
        </p:txBody>
      </p:sp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1737300" y="2835325"/>
            <a:ext cx="5783400" cy="14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00" u="sng">
                <a:solidFill>
                  <a:schemeClr val="dk1"/>
                </a:solidFill>
              </a:rPr>
              <a:t>Presented By:</a:t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 u="sng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00">
                <a:solidFill>
                  <a:schemeClr val="dk1"/>
                </a:solidFill>
              </a:rPr>
              <a:t>S. M. Shawkat Jamil (1930296)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00">
                <a:solidFill>
                  <a:schemeClr val="dk1"/>
                </a:solidFill>
              </a:rPr>
              <a:t>Komol Karmakar (1930048)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00">
                <a:solidFill>
                  <a:schemeClr val="dk1"/>
                </a:solidFill>
              </a:rPr>
              <a:t>Md. Fahad Khandaker (1930765)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00">
                <a:solidFill>
                  <a:schemeClr val="dk1"/>
                </a:solidFill>
              </a:rPr>
              <a:t>Md. Sadat Kabir Shafin (1921531)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00">
                <a:solidFill>
                  <a:schemeClr val="dk1"/>
                </a:solidFill>
              </a:rPr>
              <a:t>Kazi Sadman Iqbal (2110808)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00">
                <a:solidFill>
                  <a:schemeClr val="dk1"/>
                </a:solidFill>
              </a:rPr>
              <a:t>Rakib Ahmad (2130227)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00">
                <a:solidFill>
                  <a:schemeClr val="dk1"/>
                </a:solidFill>
              </a:rPr>
              <a:t>Simanto Saha (2130220 )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500" y="57350"/>
            <a:ext cx="1406450" cy="11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313" y="833577"/>
            <a:ext cx="5489825" cy="407822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1192350" y="362475"/>
            <a:ext cx="5401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Data table: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325" y="57143"/>
            <a:ext cx="5489826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1192350" y="362475"/>
            <a:ext cx="54018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338" y="57155"/>
            <a:ext cx="5489826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244850" y="1432775"/>
            <a:ext cx="54018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313" y="57154"/>
            <a:ext cx="5489826" cy="50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63" y="57158"/>
            <a:ext cx="5489826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463" y="57160"/>
            <a:ext cx="5489826" cy="50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/>
        </p:nvSpPr>
        <p:spPr>
          <a:xfrm>
            <a:off x="1089950" y="429650"/>
            <a:ext cx="5770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Some of the works in the frontend we have done</a:t>
            </a: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 </a:t>
            </a: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so far: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137" y="997400"/>
            <a:ext cx="5349239" cy="36118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/>
        </p:nvSpPr>
        <p:spPr>
          <a:xfrm>
            <a:off x="1089950" y="429650"/>
            <a:ext cx="5770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Some of the works in the frontend we have done so far: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125" y="926168"/>
            <a:ext cx="5349240" cy="3614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/>
        </p:nvSpPr>
        <p:spPr>
          <a:xfrm>
            <a:off x="1089950" y="429650"/>
            <a:ext cx="5770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Some of the works in the frontend we have done so far: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375" y="851854"/>
            <a:ext cx="5349239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/>
        </p:nvSpPr>
        <p:spPr>
          <a:xfrm>
            <a:off x="1089950" y="429650"/>
            <a:ext cx="5770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Some of the works in the frontend we have done so far: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250" y="997406"/>
            <a:ext cx="5349239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/>
        </p:nvSpPr>
        <p:spPr>
          <a:xfrm>
            <a:off x="1211075" y="363500"/>
            <a:ext cx="56637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Why do we want to reduce plastic consumption?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797875" y="1082850"/>
            <a:ext cx="5941500" cy="3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lab ExtraLight"/>
              <a:buChar char="●"/>
            </a:pPr>
            <a:r>
              <a:rPr lang="en" sz="13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Environmental Impact</a:t>
            </a:r>
            <a:r>
              <a:rPr lang="en" sz="1300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: Plastic pollution harms marine life, causing ingestion and entanglement, and disrupts terrestrial ecosystems.</a:t>
            </a:r>
            <a:endParaRPr sz="1300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lab ExtraLight"/>
              <a:buChar char="●"/>
            </a:pPr>
            <a:r>
              <a:rPr lang="en" sz="13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Climate Change</a:t>
            </a:r>
            <a:r>
              <a:rPr lang="en" sz="1300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: Plastic production contributes to carbon emissions, relying on fossil fuels and emitting methane in landfills.</a:t>
            </a:r>
            <a:endParaRPr sz="1300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lab ExtraLight"/>
              <a:buChar char="●"/>
            </a:pPr>
            <a:r>
              <a:rPr lang="en" sz="13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Health Concerns</a:t>
            </a:r>
            <a:r>
              <a:rPr lang="en" sz="1300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: Harmful chemicals in plastics, like phthalates and BPA, can leach into food, posing risks to human health.</a:t>
            </a:r>
            <a:endParaRPr sz="1300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lab ExtraLight"/>
              <a:buChar char="●"/>
            </a:pPr>
            <a:r>
              <a:rPr lang="en" sz="13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Economic Implications</a:t>
            </a:r>
            <a:r>
              <a:rPr lang="en" sz="1300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: Cleanup costs, impact on tourism, and resource expenditure underscore the economic toll of plastic pollution.</a:t>
            </a:r>
            <a:endParaRPr sz="1300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lab ExtraLight"/>
              <a:buChar char="●"/>
            </a:pPr>
            <a:r>
              <a:rPr lang="en" sz="13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Global Responsibility</a:t>
            </a:r>
            <a:r>
              <a:rPr lang="en" sz="1300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: International collaboration is essential to address plastic pollution as a global issue, requiring concerted efforts</a:t>
            </a:r>
            <a:r>
              <a:rPr lang="en" sz="1300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.</a:t>
            </a:r>
            <a:endParaRPr sz="1300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/>
        </p:nvSpPr>
        <p:spPr>
          <a:xfrm>
            <a:off x="1089950" y="429650"/>
            <a:ext cx="5770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Some of the works in the frontend we have done so far: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075" y="997398"/>
            <a:ext cx="5349240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/>
        </p:nvSpPr>
        <p:spPr>
          <a:xfrm>
            <a:off x="1089950" y="429650"/>
            <a:ext cx="5770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Some of the works in the frontend we have done so far: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375" y="1040139"/>
            <a:ext cx="5349240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/>
        </p:nvSpPr>
        <p:spPr>
          <a:xfrm>
            <a:off x="1089950" y="429650"/>
            <a:ext cx="5770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Some of the works in the frontend we have done so far: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625" y="1040151"/>
            <a:ext cx="5349239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/>
        </p:nvSpPr>
        <p:spPr>
          <a:xfrm>
            <a:off x="1089950" y="429650"/>
            <a:ext cx="5770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Some of the works in the frontend we have done so far: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950" y="1040157"/>
            <a:ext cx="5349240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 😊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125" y="1082925"/>
            <a:ext cx="2391572" cy="17936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4"/>
          <p:cNvSpPr txBox="1"/>
          <p:nvPr>
            <p:ph type="title"/>
          </p:nvPr>
        </p:nvSpPr>
        <p:spPr>
          <a:xfrm>
            <a:off x="1116625" y="398925"/>
            <a:ext cx="57510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Here are some pictures of how plastic pollution puts an impact in the environment</a:t>
            </a:r>
            <a:endParaRPr sz="1800" u="sng"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pic>
        <p:nvPicPr>
          <p:cNvPr id="159" name="Google Shape;159;p24"/>
          <p:cNvPicPr preferRelativeResize="0"/>
          <p:nvPr>
            <p:ph idx="2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050" y="1082925"/>
            <a:ext cx="2391574" cy="17936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2124" y="3058950"/>
            <a:ext cx="2391574" cy="18894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0050" y="3028325"/>
            <a:ext cx="2391574" cy="1950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1137975" y="270500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Basic idea of our web application</a:t>
            </a:r>
            <a:endParaRPr sz="1800" u="sng"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1137975" y="1260950"/>
            <a:ext cx="5520900" cy="30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 ExtraLight"/>
              <a:buChar char="➢"/>
            </a:pPr>
            <a:r>
              <a:rPr lang="en" sz="1400"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An app that will aid people on how to be eco-friendly.</a:t>
            </a:r>
            <a:endParaRPr sz="1400"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 ExtraLight"/>
              <a:buChar char="➢"/>
            </a:pPr>
            <a:r>
              <a:rPr lang="en" sz="1400"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There will be links of stores that sells recyclable and plastic free products, such as, cutleries, paper cups and etc.</a:t>
            </a:r>
            <a:endParaRPr sz="1400"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 ExtraLight"/>
              <a:buChar char="➢"/>
            </a:pPr>
            <a:r>
              <a:rPr lang="en" sz="1400"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People can join or generate campaigns to create awareness on reduction of plastic consumption. </a:t>
            </a:r>
            <a:endParaRPr sz="1400"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 ExtraLight"/>
              <a:buChar char="➢"/>
            </a:pPr>
            <a:r>
              <a:rPr lang="en" sz="1400"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Users can publish or read papers regarding plastic consumption via our app.</a:t>
            </a:r>
            <a:endParaRPr sz="1400"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 ExtraLight"/>
              <a:buChar char="➢"/>
            </a:pPr>
            <a:r>
              <a:rPr lang="en" sz="1400"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Lastly, they can aware humans by sharing awareness posts on plastic consumption on social media platforms.</a:t>
            </a:r>
            <a:endParaRPr sz="1400"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/>
        </p:nvSpPr>
        <p:spPr>
          <a:xfrm>
            <a:off x="1222100" y="127400"/>
            <a:ext cx="6258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In order to visualize our concept of reducing plastic consumption, the following Rich Pictures have been prepared: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938" y="1127925"/>
            <a:ext cx="5489836" cy="34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1170963" y="4533900"/>
            <a:ext cx="540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Fig: Rick Picture AS IS.</a:t>
            </a:r>
            <a:endParaRPr sz="1300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7"/>
          <p:cNvGrpSpPr/>
          <p:nvPr/>
        </p:nvGrpSpPr>
        <p:grpSpPr>
          <a:xfrm>
            <a:off x="1149650" y="676635"/>
            <a:ext cx="5539685" cy="3932115"/>
            <a:chOff x="1235125" y="868985"/>
            <a:chExt cx="5539685" cy="3932115"/>
          </a:xfrm>
        </p:grpSpPr>
        <p:pic>
          <p:nvPicPr>
            <p:cNvPr id="180" name="Google Shape;18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4975" y="868985"/>
              <a:ext cx="5489835" cy="3405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7"/>
            <p:cNvSpPr txBox="1"/>
            <p:nvPr/>
          </p:nvSpPr>
          <p:spPr>
            <a:xfrm>
              <a:off x="1235125" y="4385600"/>
              <a:ext cx="5401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 Slab ExtraLight"/>
                  <a:ea typeface="Roboto Slab ExtraLight"/>
                  <a:cs typeface="Roboto Slab ExtraLight"/>
                  <a:sym typeface="Roboto Slab ExtraLight"/>
                </a:rPr>
                <a:t>Fig: Rick Picture TO BE.</a:t>
              </a:r>
              <a:endParaRPr sz="1500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/>
        </p:nvSpPr>
        <p:spPr>
          <a:xfrm>
            <a:off x="-50" y="0"/>
            <a:ext cx="9144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The Enhanced Entity diagram here provides the</a:t>
            </a:r>
            <a:r>
              <a:rPr lang="en" sz="1800" u="sng">
                <a:solidFill>
                  <a:srgbClr val="E2EEFF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 visual representation of the relationships</a:t>
            </a: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37" y="357207"/>
            <a:ext cx="8835226" cy="470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1528200" y="0"/>
            <a:ext cx="54018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For better understanding we converted the EERD into Relationship Schema: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38" y="699000"/>
            <a:ext cx="8916326" cy="41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1528200" y="76200"/>
            <a:ext cx="540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 Slab ExtraLight"/>
                <a:ea typeface="Roboto Slab ExtraLight"/>
                <a:cs typeface="Roboto Slab ExtraLight"/>
                <a:sym typeface="Roboto Slab ExtraLight"/>
              </a:rPr>
              <a:t>Here is the normalized Relationship Schema:</a:t>
            </a:r>
            <a:endParaRPr sz="1800" u="sng">
              <a:solidFill>
                <a:schemeClr val="dk1"/>
              </a:solidFill>
              <a:latin typeface="Roboto Slab ExtraLight"/>
              <a:ea typeface="Roboto Slab ExtraLight"/>
              <a:cs typeface="Roboto Slab ExtraLight"/>
              <a:sym typeface="Roboto Slab ExtraLight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37" y="506825"/>
            <a:ext cx="3498122" cy="43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038" y="506825"/>
            <a:ext cx="3884728" cy="43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